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58" r:id="rId5"/>
    <p:sldId id="259" r:id="rId6"/>
    <p:sldId id="264" r:id="rId7"/>
    <p:sldId id="261" r:id="rId8"/>
    <p:sldId id="265" r:id="rId9"/>
    <p:sldId id="266" r:id="rId10"/>
    <p:sldId id="267" r:id="rId11"/>
    <p:sldId id="268" r:id="rId12"/>
    <p:sldId id="269" r:id="rId13"/>
    <p:sldId id="262"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8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3/9/2018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aine.gov/education/data/schfindata.htm" TargetMode="External"/><Relationship Id="rId2" Type="http://schemas.openxmlformats.org/officeDocument/2006/relationships/hyperlink" Target="http://www.maine.gov/education/forms/misteam/efm46/46menu.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School Budget Workshop</a:t>
            </a:r>
          </a:p>
        </p:txBody>
      </p:sp>
      <p:sp>
        <p:nvSpPr>
          <p:cNvPr id="3" name="Subtitle 2"/>
          <p:cNvSpPr>
            <a:spLocks noGrp="1"/>
          </p:cNvSpPr>
          <p:nvPr>
            <p:ph type="subTitle" idx="1"/>
          </p:nvPr>
        </p:nvSpPr>
        <p:spPr/>
        <p:txBody>
          <a:bodyPr/>
          <a:lstStyle/>
          <a:p>
            <a:r>
              <a:rPr lang="en-US" dirty="0"/>
              <a:t>Maine Department of Education School Finance – February 2018</a:t>
            </a:r>
          </a:p>
        </p:txBody>
      </p:sp>
    </p:spTree>
    <p:extLst>
      <p:ext uri="{BB962C8B-B14F-4D97-AF65-F5344CB8AC3E}">
        <p14:creationId xmlns:p14="http://schemas.microsoft.com/office/powerpoint/2010/main" val="404553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a:t>
            </a:r>
          </a:p>
        </p:txBody>
      </p:sp>
      <p:sp>
        <p:nvSpPr>
          <p:cNvPr id="3" name="Content Placeholder 2"/>
          <p:cNvSpPr>
            <a:spLocks noGrp="1"/>
          </p:cNvSpPr>
          <p:nvPr>
            <p:ph idx="1"/>
          </p:nvPr>
        </p:nvSpPr>
        <p:spPr>
          <a:xfrm>
            <a:off x="677334" y="1577009"/>
            <a:ext cx="8596668" cy="4464353"/>
          </a:xfrm>
        </p:spPr>
        <p:txBody>
          <a:bodyPr>
            <a:noAutofit/>
          </a:bodyPr>
          <a:lstStyle/>
          <a:p>
            <a:r>
              <a:rPr lang="en-US" sz="2400" dirty="0"/>
              <a:t>Validate the Approved school budget </a:t>
            </a:r>
          </a:p>
          <a:p>
            <a:r>
              <a:rPr lang="en-US" sz="2400" dirty="0"/>
              <a:t>Every third year consider continued use of the validation Referendum</a:t>
            </a:r>
          </a:p>
          <a:p>
            <a:r>
              <a:rPr lang="en-US" sz="2400" dirty="0"/>
              <a:t>Voter approval by a majority of registered voters.</a:t>
            </a:r>
          </a:p>
          <a:p>
            <a:endParaRPr lang="en-US" sz="2400" dirty="0"/>
          </a:p>
          <a:p>
            <a:r>
              <a:rPr lang="en-US" sz="2400" dirty="0"/>
              <a:t>What if the budget fails referendum? What is the time frame?</a:t>
            </a:r>
          </a:p>
          <a:p>
            <a:r>
              <a:rPr lang="en-US" sz="2400" dirty="0"/>
              <a:t>Failure to Approve by July 1 allows operation using the latest budget approved at the regional budget meeting  until budget receives final approval.</a:t>
            </a:r>
          </a:p>
        </p:txBody>
      </p:sp>
    </p:spTree>
    <p:extLst>
      <p:ext uri="{BB962C8B-B14F-4D97-AF65-F5344CB8AC3E}">
        <p14:creationId xmlns:p14="http://schemas.microsoft.com/office/powerpoint/2010/main" val="41721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NEO Files</a:t>
            </a:r>
          </a:p>
        </p:txBody>
      </p:sp>
      <p:sp>
        <p:nvSpPr>
          <p:cNvPr id="3" name="Content Placeholder 2"/>
          <p:cNvSpPr>
            <a:spLocks noGrp="1"/>
          </p:cNvSpPr>
          <p:nvPr>
            <p:ph idx="1"/>
          </p:nvPr>
        </p:nvSpPr>
        <p:spPr>
          <a:xfrm>
            <a:off x="677334" y="2054087"/>
            <a:ext cx="8596668" cy="3987275"/>
          </a:xfrm>
        </p:spPr>
        <p:txBody>
          <a:bodyPr/>
          <a:lstStyle/>
          <a:p>
            <a:r>
              <a:rPr lang="en-US" sz="4000" dirty="0"/>
              <a:t>Upon Approval, how is the budget translated to budget upload files?</a:t>
            </a:r>
          </a:p>
          <a:p>
            <a:r>
              <a:rPr lang="en-US" sz="4000" dirty="0"/>
              <a:t>What do you upload?</a:t>
            </a:r>
          </a:p>
          <a:p>
            <a:r>
              <a:rPr lang="en-US" sz="4000" dirty="0"/>
              <a:t>By when?</a:t>
            </a:r>
          </a:p>
          <a:p>
            <a:endParaRPr lang="en-US" dirty="0"/>
          </a:p>
        </p:txBody>
      </p:sp>
    </p:spTree>
    <p:extLst>
      <p:ext uri="{BB962C8B-B14F-4D97-AF65-F5344CB8AC3E}">
        <p14:creationId xmlns:p14="http://schemas.microsoft.com/office/powerpoint/2010/main" val="221615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COMMON ERRORS IN BUDGET ARTICLES</a:t>
            </a:r>
            <a:br>
              <a:rPr lang="en-US" dirty="0"/>
            </a:br>
            <a:endParaRPr lang="en-US" dirty="0"/>
          </a:p>
        </p:txBody>
      </p:sp>
      <p:sp>
        <p:nvSpPr>
          <p:cNvPr id="3" name="Content Placeholder 2"/>
          <p:cNvSpPr>
            <a:spLocks noGrp="1"/>
          </p:cNvSpPr>
          <p:nvPr>
            <p:ph idx="1"/>
          </p:nvPr>
        </p:nvSpPr>
        <p:spPr>
          <a:xfrm>
            <a:off x="677334" y="1444487"/>
            <a:ext cx="8596668" cy="5155096"/>
          </a:xfrm>
        </p:spPr>
        <p:txBody>
          <a:bodyPr>
            <a:normAutofit fontScale="77500" lnSpcReduction="20000"/>
          </a:bodyPr>
          <a:lstStyle/>
          <a:p>
            <a:pPr lvl="0"/>
            <a:r>
              <a:rPr lang="en-US" dirty="0"/>
              <a:t>Budget Articles are to include only the K-12, fund 1000 expenditures and revenues; do NOT include Adult Education transactions from funds other than 1000.</a:t>
            </a:r>
          </a:p>
          <a:p>
            <a:pPr lvl="0"/>
            <a:r>
              <a:rPr lang="en-US" dirty="0"/>
              <a:t>Costs for Special Education Administration should be included in the Special Education Budget Category Article, NOT the System Administration Article.</a:t>
            </a:r>
          </a:p>
          <a:p>
            <a:pPr lvl="0"/>
            <a:r>
              <a:rPr lang="en-US" dirty="0"/>
              <a:t>The Transportation Budget Category Article should include only those costs appropriately coded to program 0000, function series 2700.  Costs for co-curricular, extra-curricular and field trip transportation should be presented in the Budget Category Article for which transportation is being utilized.  For example, an elementary field trip should be presented in the Regular Instruction Budget Category Article.</a:t>
            </a:r>
          </a:p>
          <a:p>
            <a:pPr lvl="0"/>
            <a:r>
              <a:rPr lang="en-US" dirty="0"/>
              <a:t>Costs for Gifted and Talented programs should be included in the Regular Instruction Budget Category Article, NOT in the Special Education Article.</a:t>
            </a:r>
          </a:p>
          <a:p>
            <a:pPr lvl="0"/>
            <a:r>
              <a:rPr lang="en-US" dirty="0"/>
              <a:t>The Total Budget Summary Article total should equal the total of the 11 Budget Categories and represents the total amount that your school unit is limited to spend during the budget year.  Before uploading to NEO Financial, reconcile the amount in the total budget summary article to the total fund 1000 expenditures being uploaded; if the totals don’t match, resolve the issue before uploading.</a:t>
            </a:r>
          </a:p>
          <a:p>
            <a:pPr lvl="0"/>
            <a:r>
              <a:rPr lang="en-US" dirty="0"/>
              <a:t>If there is an Additional Local Article, the money raised in that article should be coded to revenue code 1213 (if a municipal school unit) or 1113 (if any other unit); do NOT include funds raised in an additional local article under revenue code 1211 or 1111.</a:t>
            </a:r>
          </a:p>
          <a:p>
            <a:pPr lvl="0"/>
            <a:r>
              <a:rPr lang="en-US" dirty="0"/>
              <a:t>The Local Only Debt Article should seek to raise funds needed SOLELY to fund payments on new school construction projects or, the construction of a new addition to an existing building, for which there is no state approval and therefore, no state participation.  Do not include amounts to be raised for minor capital projects or the payment of loans for minor capital projects, such as roof replacement, boiler replacement or window replacements.</a:t>
            </a:r>
          </a:p>
          <a:p>
            <a:endParaRPr lang="en-US" dirty="0"/>
          </a:p>
        </p:txBody>
      </p:sp>
    </p:spTree>
    <p:extLst>
      <p:ext uri="{BB962C8B-B14F-4D97-AF65-F5344CB8AC3E}">
        <p14:creationId xmlns:p14="http://schemas.microsoft.com/office/powerpoint/2010/main" val="1904850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sz="2400" dirty="0"/>
              <a:t>Budget </a:t>
            </a:r>
            <a:r>
              <a:rPr lang="en-US" sz="2400" dirty="0">
                <a:hlinkClick r:id="rId2"/>
              </a:rPr>
              <a:t>http://www.maine.gov/education/forms/misteam/efm46/46menu.htm</a:t>
            </a:r>
            <a:endParaRPr lang="en-US" sz="2400" dirty="0"/>
          </a:p>
          <a:p>
            <a:endParaRPr lang="en-US" sz="2400" dirty="0"/>
          </a:p>
          <a:p>
            <a:r>
              <a:rPr lang="en-US" sz="2400" dirty="0"/>
              <a:t>Model handbook of accounts </a:t>
            </a:r>
            <a:r>
              <a:rPr lang="en-US" sz="2400" dirty="0">
                <a:hlinkClick r:id="rId3"/>
              </a:rPr>
              <a:t>http://www.maine.gov/education/data/schfindata.htm</a:t>
            </a:r>
            <a:endParaRPr lang="en-US" sz="2400" dirty="0"/>
          </a:p>
          <a:p>
            <a:endParaRPr lang="en-US" dirty="0"/>
          </a:p>
        </p:txBody>
      </p:sp>
    </p:spTree>
    <p:extLst>
      <p:ext uri="{BB962C8B-B14F-4D97-AF65-F5344CB8AC3E}">
        <p14:creationId xmlns:p14="http://schemas.microsoft.com/office/powerpoint/2010/main" val="428435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1334" y="1519310"/>
            <a:ext cx="8212666" cy="1966011"/>
          </a:xfrm>
        </p:spPr>
        <p:txBody>
          <a:bodyPr>
            <a:normAutofit fontScale="90000"/>
          </a:bodyPr>
          <a:lstStyle/>
          <a:p>
            <a:r>
              <a:rPr lang="en-US" dirty="0"/>
              <a:t>In the midst of chaos, there is also opportunity.</a:t>
            </a:r>
            <a:br>
              <a:rPr lang="en-US" dirty="0"/>
            </a:br>
            <a:endParaRPr lang="en-US" dirty="0"/>
          </a:p>
        </p:txBody>
      </p:sp>
      <p:sp>
        <p:nvSpPr>
          <p:cNvPr id="5" name="Text Placeholder 4"/>
          <p:cNvSpPr>
            <a:spLocks noGrp="1"/>
          </p:cNvSpPr>
          <p:nvPr>
            <p:ph type="body" sz="quarter" idx="13"/>
          </p:nvPr>
        </p:nvSpPr>
        <p:spPr>
          <a:xfrm>
            <a:off x="1366139" y="3632200"/>
            <a:ext cx="7579078" cy="1375898"/>
          </a:xfrm>
        </p:spPr>
        <p:txBody>
          <a:bodyPr/>
          <a:lstStyle/>
          <a:p>
            <a:r>
              <a:rPr lang="en-US" sz="2800" dirty="0"/>
              <a:t>Sun Tzu – The Art of War</a:t>
            </a:r>
          </a:p>
          <a:p>
            <a:endParaRPr lang="en-US" sz="2800" dirty="0"/>
          </a:p>
        </p:txBody>
      </p:sp>
    </p:spTree>
    <p:extLst>
      <p:ext uri="{BB962C8B-B14F-4D97-AF65-F5344CB8AC3E}">
        <p14:creationId xmlns:p14="http://schemas.microsoft.com/office/powerpoint/2010/main" val="186050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Objectives:</a:t>
            </a:r>
          </a:p>
        </p:txBody>
      </p:sp>
      <p:sp>
        <p:nvSpPr>
          <p:cNvPr id="6" name="Content Placeholder 5"/>
          <p:cNvSpPr>
            <a:spLocks noGrp="1"/>
          </p:cNvSpPr>
          <p:nvPr>
            <p:ph idx="1"/>
          </p:nvPr>
        </p:nvSpPr>
        <p:spPr/>
        <p:txBody>
          <a:bodyPr>
            <a:normAutofit/>
          </a:bodyPr>
          <a:lstStyle/>
          <a:p>
            <a:r>
              <a:rPr lang="en-US" sz="4000" dirty="0"/>
              <a:t>Opportunity to discuss budget process</a:t>
            </a:r>
          </a:p>
          <a:p>
            <a:r>
              <a:rPr lang="en-US" sz="4000" dirty="0"/>
              <a:t>Clarity on budget statutes</a:t>
            </a:r>
          </a:p>
          <a:p>
            <a:r>
              <a:rPr lang="en-US" sz="4000" dirty="0"/>
              <a:t>Understanding of budget data needs &amp; file upload</a:t>
            </a:r>
          </a:p>
        </p:txBody>
      </p:sp>
    </p:spTree>
    <p:extLst>
      <p:ext uri="{BB962C8B-B14F-4D97-AF65-F5344CB8AC3E}">
        <p14:creationId xmlns:p14="http://schemas.microsoft.com/office/powerpoint/2010/main" val="421773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we see of your district budget process.</a:t>
            </a:r>
          </a:p>
        </p:txBody>
      </p:sp>
      <p:pic>
        <p:nvPicPr>
          <p:cNvPr id="9" name="Content Placeholder 8"/>
          <p:cNvPicPr>
            <a:picLocks noGrp="1" noChangeAspect="1"/>
          </p:cNvPicPr>
          <p:nvPr>
            <p:ph idx="1"/>
          </p:nvPr>
        </p:nvPicPr>
        <p:blipFill>
          <a:blip r:embed="rId2"/>
          <a:stretch>
            <a:fillRect/>
          </a:stretch>
        </p:blipFill>
        <p:spPr>
          <a:xfrm>
            <a:off x="2003961" y="2639467"/>
            <a:ext cx="5944115" cy="3066554"/>
          </a:xfrm>
          <a:prstGeom prst="rect">
            <a:avLst/>
          </a:prstGeom>
        </p:spPr>
      </p:pic>
    </p:spTree>
    <p:extLst>
      <p:ext uri="{BB962C8B-B14F-4D97-AF65-F5344CB8AC3E}">
        <p14:creationId xmlns:p14="http://schemas.microsoft.com/office/powerpoint/2010/main" val="140083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6490"/>
            <a:ext cx="8596668" cy="1184745"/>
          </a:xfrm>
        </p:spPr>
        <p:txBody>
          <a:bodyPr>
            <a:normAutofit fontScale="90000"/>
          </a:bodyPr>
          <a:lstStyle/>
          <a:p>
            <a:r>
              <a:rPr lang="en-US" dirty="0"/>
              <a:t>More representative of your district budget process ...</a:t>
            </a:r>
          </a:p>
        </p:txBody>
      </p:sp>
      <p:pic>
        <p:nvPicPr>
          <p:cNvPr id="5" name="Content Placeholder 4"/>
          <p:cNvPicPr>
            <a:picLocks noGrp="1" noChangeAspect="1"/>
          </p:cNvPicPr>
          <p:nvPr>
            <p:ph idx="1"/>
          </p:nvPr>
        </p:nvPicPr>
        <p:blipFill>
          <a:blip r:embed="rId2"/>
          <a:stretch>
            <a:fillRect/>
          </a:stretch>
        </p:blipFill>
        <p:spPr>
          <a:xfrm>
            <a:off x="3243248" y="1431235"/>
            <a:ext cx="3676073" cy="5068957"/>
          </a:xfrm>
        </p:spPr>
      </p:pic>
    </p:spTree>
    <p:extLst>
      <p:ext uri="{BB962C8B-B14F-4D97-AF65-F5344CB8AC3E}">
        <p14:creationId xmlns:p14="http://schemas.microsoft.com/office/powerpoint/2010/main" val="178802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Education and School Statutes Title 20-A: Budgets</a:t>
            </a:r>
          </a:p>
        </p:txBody>
      </p:sp>
      <p:sp>
        <p:nvSpPr>
          <p:cNvPr id="3" name="Content Placeholder 2"/>
          <p:cNvSpPr>
            <a:spLocks noGrp="1"/>
          </p:cNvSpPr>
          <p:nvPr>
            <p:ph idx="1"/>
          </p:nvPr>
        </p:nvSpPr>
        <p:spPr>
          <a:xfrm>
            <a:off x="677334" y="2160589"/>
            <a:ext cx="9049762" cy="3880773"/>
          </a:xfrm>
        </p:spPr>
        <p:txBody>
          <a:bodyPr>
            <a:normAutofit/>
          </a:bodyPr>
          <a:lstStyle/>
          <a:p>
            <a:r>
              <a:rPr lang="en-US" sz="2400" dirty="0"/>
              <a:t>School Administrative Districts (SAD): Chapter 103 §1302 - 1309</a:t>
            </a:r>
          </a:p>
          <a:p>
            <a:r>
              <a:rPr lang="en-US" sz="2400" dirty="0"/>
              <a:t>Community School District (CSD): Chapter 105 §1701 - 1701C</a:t>
            </a:r>
          </a:p>
          <a:p>
            <a:r>
              <a:rPr lang="en-US" sz="2400" dirty="0"/>
              <a:t>Regional School Units (RSU): Chapter 103A §1482 – 1488</a:t>
            </a:r>
          </a:p>
          <a:p>
            <a:r>
              <a:rPr lang="en-US" sz="2400" dirty="0"/>
              <a:t>Municipality: Chapter 111 §2307, §2351         ( §1482 – 1488)</a:t>
            </a:r>
          </a:p>
          <a:p>
            <a:r>
              <a:rPr lang="en-US" sz="2400" dirty="0"/>
              <a:t>EPS: Chapter 606 B §15690 - 15695</a:t>
            </a:r>
          </a:p>
        </p:txBody>
      </p:sp>
      <p:sp>
        <p:nvSpPr>
          <p:cNvPr id="4" name="Arrow: Right 3"/>
          <p:cNvSpPr/>
          <p:nvPr/>
        </p:nvSpPr>
        <p:spPr>
          <a:xfrm>
            <a:off x="6612835" y="4100975"/>
            <a:ext cx="556591" cy="318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4286534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Step 1:</a:t>
            </a:r>
          </a:p>
        </p:txBody>
      </p:sp>
      <p:sp>
        <p:nvSpPr>
          <p:cNvPr id="3" name="Content Placeholder 2"/>
          <p:cNvSpPr>
            <a:spLocks noGrp="1"/>
          </p:cNvSpPr>
          <p:nvPr>
            <p:ph idx="1"/>
          </p:nvPr>
        </p:nvSpPr>
        <p:spPr>
          <a:xfrm>
            <a:off x="677334" y="1391479"/>
            <a:ext cx="8596668" cy="4649884"/>
          </a:xfrm>
        </p:spPr>
        <p:txBody>
          <a:bodyPr>
            <a:normAutofit lnSpcReduction="10000"/>
          </a:bodyPr>
          <a:lstStyle/>
          <a:p>
            <a:r>
              <a:rPr lang="en-US" sz="2600" dirty="0"/>
              <a:t>School Board (Region board) meet to develop a budget:</a:t>
            </a:r>
          </a:p>
          <a:p>
            <a:pPr lvl="1"/>
            <a:r>
              <a:rPr lang="en-US" sz="2600" dirty="0"/>
              <a:t>Operating costs;</a:t>
            </a:r>
          </a:p>
          <a:p>
            <a:pPr lvl="1"/>
            <a:r>
              <a:rPr lang="en-US" sz="2600" dirty="0"/>
              <a:t>Bonds falling due;</a:t>
            </a:r>
          </a:p>
          <a:p>
            <a:pPr lvl="1"/>
            <a:r>
              <a:rPr lang="en-US" sz="2600" dirty="0"/>
              <a:t>Interest on bonds or other obligations</a:t>
            </a:r>
          </a:p>
          <a:p>
            <a:pPr lvl="1"/>
            <a:r>
              <a:rPr lang="en-US" sz="2600" dirty="0"/>
              <a:t>Rentals &amp; other charges in a contract, and </a:t>
            </a:r>
          </a:p>
          <a:p>
            <a:pPr lvl="1"/>
            <a:r>
              <a:rPr lang="en-US" sz="2600" dirty="0"/>
              <a:t>Temporary loans</a:t>
            </a:r>
          </a:p>
          <a:p>
            <a:pPr lvl="1"/>
            <a:endParaRPr lang="en-US" sz="2600" dirty="0"/>
          </a:p>
          <a:p>
            <a:pPr marL="457200" lvl="1" indent="0">
              <a:buNone/>
            </a:pPr>
            <a:r>
              <a:rPr lang="en-US" sz="2600" dirty="0"/>
              <a:t>In addition, Establish Referendum Date, Distribute and Notify, Prepare Warrant </a:t>
            </a:r>
          </a:p>
          <a:p>
            <a:pPr lvl="1"/>
            <a:endParaRPr lang="en-US" dirty="0"/>
          </a:p>
        </p:txBody>
      </p:sp>
    </p:spTree>
    <p:extLst>
      <p:ext uri="{BB962C8B-B14F-4D97-AF65-F5344CB8AC3E}">
        <p14:creationId xmlns:p14="http://schemas.microsoft.com/office/powerpoint/2010/main" val="166890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46922"/>
          </a:xfrm>
        </p:spPr>
        <p:txBody>
          <a:bodyPr/>
          <a:lstStyle/>
          <a:p>
            <a:r>
              <a:rPr lang="en-US" dirty="0"/>
              <a:t>The Warrant Format and Articles</a:t>
            </a:r>
          </a:p>
        </p:txBody>
      </p:sp>
      <p:sp>
        <p:nvSpPr>
          <p:cNvPr id="3" name="Content Placeholder 2"/>
          <p:cNvSpPr>
            <a:spLocks noGrp="1"/>
          </p:cNvSpPr>
          <p:nvPr>
            <p:ph idx="1"/>
          </p:nvPr>
        </p:nvSpPr>
        <p:spPr>
          <a:xfrm>
            <a:off x="677334" y="1656522"/>
            <a:ext cx="8596668" cy="4929807"/>
          </a:xfrm>
        </p:spPr>
        <p:txBody>
          <a:bodyPr>
            <a:normAutofit/>
          </a:bodyPr>
          <a:lstStyle/>
          <a:p>
            <a:r>
              <a:rPr lang="en-US" sz="2800" dirty="0"/>
              <a:t>11 expenditure cost centers, &amp; </a:t>
            </a:r>
          </a:p>
          <a:p>
            <a:r>
              <a:rPr lang="en-US" sz="2800" dirty="0"/>
              <a:t>3 or more revenue cost centers</a:t>
            </a:r>
          </a:p>
          <a:p>
            <a:r>
              <a:rPr lang="en-US" sz="2800" dirty="0"/>
              <a:t>Must have school (regional) board approval by majority present</a:t>
            </a:r>
          </a:p>
          <a:p>
            <a:endParaRPr lang="en-US" sz="2800" dirty="0"/>
          </a:p>
          <a:p>
            <a:r>
              <a:rPr lang="en-US" sz="2800" dirty="0"/>
              <a:t>What are the 11 expenditure cost centers?</a:t>
            </a:r>
          </a:p>
          <a:p>
            <a:r>
              <a:rPr lang="en-US" sz="2800" dirty="0"/>
              <a:t>What is required on the warrant?</a:t>
            </a:r>
          </a:p>
          <a:p>
            <a:r>
              <a:rPr lang="en-US" sz="2800" dirty="0"/>
              <a:t>How often are your warrant articles reviewed by your legal representative?</a:t>
            </a:r>
          </a:p>
        </p:txBody>
      </p:sp>
    </p:spTree>
    <p:extLst>
      <p:ext uri="{BB962C8B-B14F-4D97-AF65-F5344CB8AC3E}">
        <p14:creationId xmlns:p14="http://schemas.microsoft.com/office/powerpoint/2010/main" val="2197516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a:t>
            </a:r>
          </a:p>
        </p:txBody>
      </p:sp>
      <p:sp>
        <p:nvSpPr>
          <p:cNvPr id="3" name="Content Placeholder 2"/>
          <p:cNvSpPr>
            <a:spLocks noGrp="1"/>
          </p:cNvSpPr>
          <p:nvPr>
            <p:ph idx="1"/>
          </p:nvPr>
        </p:nvSpPr>
        <p:spPr>
          <a:xfrm>
            <a:off x="677334" y="1417983"/>
            <a:ext cx="8596668" cy="4623379"/>
          </a:xfrm>
        </p:spPr>
        <p:txBody>
          <a:bodyPr>
            <a:normAutofit/>
          </a:bodyPr>
          <a:lstStyle/>
          <a:p>
            <a:r>
              <a:rPr lang="en-US" sz="2400" dirty="0"/>
              <a:t>Annual Budget meeting</a:t>
            </a:r>
          </a:p>
          <a:p>
            <a:r>
              <a:rPr lang="en-US" sz="2400" dirty="0"/>
              <a:t>Held no more than 30 days prior to referendum date</a:t>
            </a:r>
          </a:p>
          <a:p>
            <a:pPr lvl="1"/>
            <a:r>
              <a:rPr lang="en-US" sz="2400" dirty="0"/>
              <a:t>Elect moderator </a:t>
            </a:r>
          </a:p>
          <a:p>
            <a:pPr lvl="1"/>
            <a:r>
              <a:rPr lang="en-US" sz="2400" dirty="0"/>
              <a:t>Appoint clerk</a:t>
            </a:r>
          </a:p>
          <a:p>
            <a:pPr lvl="1"/>
            <a:r>
              <a:rPr lang="en-US" sz="2400" dirty="0"/>
              <a:t>Explain budget </a:t>
            </a:r>
          </a:p>
          <a:p>
            <a:pPr lvl="1"/>
            <a:r>
              <a:rPr lang="en-US" sz="2400" dirty="0"/>
              <a:t>Voters can change only items dealing with?</a:t>
            </a:r>
          </a:p>
          <a:p>
            <a:pPr lvl="1"/>
            <a:r>
              <a:rPr lang="en-US" sz="2400" dirty="0"/>
              <a:t>Approval of each article  by a majority of registered voters/ council members</a:t>
            </a:r>
          </a:p>
        </p:txBody>
      </p:sp>
    </p:spTree>
    <p:extLst>
      <p:ext uri="{BB962C8B-B14F-4D97-AF65-F5344CB8AC3E}">
        <p14:creationId xmlns:p14="http://schemas.microsoft.com/office/powerpoint/2010/main" val="160789407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790</TotalTime>
  <Words>753</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Trebuchet MS</vt:lpstr>
      <vt:lpstr>Wingdings 3</vt:lpstr>
      <vt:lpstr>Facet</vt:lpstr>
      <vt:lpstr>School Budget Workshop</vt:lpstr>
      <vt:lpstr>In the midst of chaos, there is also opportunity. </vt:lpstr>
      <vt:lpstr>Objectives:</vt:lpstr>
      <vt:lpstr>What we see of your district budget process.</vt:lpstr>
      <vt:lpstr>More representative of your district budget process ...</vt:lpstr>
      <vt:lpstr>Maine Education and School Statutes Title 20-A: Budgets</vt:lpstr>
      <vt:lpstr> Step 1:</vt:lpstr>
      <vt:lpstr>The Warrant Format and Articles</vt:lpstr>
      <vt:lpstr>Step 2:</vt:lpstr>
      <vt:lpstr>Step 3:</vt:lpstr>
      <vt:lpstr>NEO Files</vt:lpstr>
      <vt:lpstr>COMMON ERRORS IN BUDGET ARTICLES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Budget Workshop</dc:title>
  <dc:creator>Batista, Ida</dc:creator>
  <cp:lastModifiedBy>Luci Milewski</cp:lastModifiedBy>
  <cp:revision>33</cp:revision>
  <cp:lastPrinted>2018-02-15T16:47:18Z</cp:lastPrinted>
  <dcterms:created xsi:type="dcterms:W3CDTF">2018-02-14T16:03:06Z</dcterms:created>
  <dcterms:modified xsi:type="dcterms:W3CDTF">2018-03-09T13:00:22Z</dcterms:modified>
</cp:coreProperties>
</file>